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57" r:id="rId7"/>
    <p:sldId id="258" r:id="rId8"/>
    <p:sldId id="259" r:id="rId9"/>
    <p:sldId id="268" r:id="rId10"/>
    <p:sldId id="273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94660"/>
  </p:normalViewPr>
  <p:slideViewPr>
    <p:cSldViewPr snapToGrid="0">
      <p:cViewPr>
        <p:scale>
          <a:sx n="60" d="100"/>
          <a:sy n="60" d="100"/>
        </p:scale>
        <p:origin x="840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nvegni.erickson.it/qualitaintegrazione2015/wp-content/uploads/2015/10/emozion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86" y="1486137"/>
            <a:ext cx="7593333" cy="51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117551" y="49212"/>
            <a:ext cx="725390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1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 CHRISTY" panose="02000000000000000000" pitchFamily="2" charset="0"/>
              </a:rPr>
              <a:t>INSIDE OUT</a:t>
            </a:r>
            <a:endParaRPr lang="it-IT" sz="115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 CHRISTY" panose="02000000000000000000" pitchFamily="2" charset="0"/>
            </a:endParaRPr>
          </a:p>
        </p:txBody>
      </p:sp>
      <p:pic>
        <p:nvPicPr>
          <p:cNvPr id="1028" name="Picture 4" descr="http://www.cla.unito.it/sites/c005/files/contenuto_generico/immagini/clil_wordle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864" y="5601728"/>
            <a:ext cx="2023537" cy="115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475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ttp://artforkidshub.com/wp-content/uploads/2012/02/PrimaryColorWhee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3" y="74667"/>
            <a:ext cx="9269730" cy="6942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942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91461" y="2088449"/>
            <a:ext cx="874072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FASE 2</a:t>
            </a:r>
          </a:p>
          <a:p>
            <a:pPr algn="ctr"/>
            <a:r>
              <a:rPr lang="it-IT" sz="6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COLOURS AND EMOTIONS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33" y="4027441"/>
            <a:ext cx="3733800" cy="248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442" y="454406"/>
            <a:ext cx="3630173" cy="2227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61" y="342206"/>
            <a:ext cx="3269343" cy="2452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24086"/>
          <a:stretch/>
        </p:blipFill>
        <p:spPr>
          <a:xfrm>
            <a:off x="5617027" y="4027441"/>
            <a:ext cx="3376959" cy="2508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4921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98322"/>
            <a:ext cx="788547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«Do </a:t>
            </a:r>
            <a:r>
              <a:rPr lang="it-IT" sz="7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you</a:t>
            </a:r>
            <a:r>
              <a:rPr lang="it-IT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7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know</a:t>
            </a:r>
            <a:r>
              <a:rPr lang="it-IT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the EMOTIONS?»</a:t>
            </a:r>
            <a:endParaRPr lang="it-IT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CARTER" panose="0200000000000000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6597" t="5988" r="19599" b="26111"/>
          <a:stretch/>
        </p:blipFill>
        <p:spPr>
          <a:xfrm>
            <a:off x="4540046" y="2210002"/>
            <a:ext cx="3238500" cy="4656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8007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7115" t="3809" r="20260" b="28889"/>
          <a:stretch/>
        </p:blipFill>
        <p:spPr>
          <a:xfrm rot="5400000">
            <a:off x="1410949" y="3266505"/>
            <a:ext cx="2480967" cy="3602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1382518" y="2709312"/>
            <a:ext cx="7394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Il brainstorming pittorico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5980" t="16618" r="16581" b="21739"/>
          <a:stretch/>
        </p:blipFill>
        <p:spPr>
          <a:xfrm rot="16200000">
            <a:off x="6045448" y="3186860"/>
            <a:ext cx="2594338" cy="3761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16591" t="5411" r="11358" b="14010"/>
          <a:stretch/>
        </p:blipFill>
        <p:spPr>
          <a:xfrm rot="16200000">
            <a:off x="1693233" y="-328613"/>
            <a:ext cx="2419623" cy="3656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l="17624" t="4224" r="18931" b="24638"/>
          <a:stretch/>
        </p:blipFill>
        <p:spPr>
          <a:xfrm rot="16200000">
            <a:off x="6340824" y="-333317"/>
            <a:ext cx="2419624" cy="3665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864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 rot="20623886">
            <a:off x="-183214" y="2068180"/>
            <a:ext cx="64173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What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colour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is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happiness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for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you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?»</a:t>
            </a:r>
            <a:endParaRPr lang="it-IT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CARTER" panose="02000000000000000000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53463" y="412821"/>
            <a:ext cx="8887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Diamo un colore alle emozioni</a:t>
            </a:r>
          </a:p>
        </p:txBody>
      </p:sp>
      <p:sp>
        <p:nvSpPr>
          <p:cNvPr id="6" name="Rettangolo 5"/>
          <p:cNvSpPr/>
          <p:nvPr/>
        </p:nvSpPr>
        <p:spPr>
          <a:xfrm rot="776828">
            <a:off x="7031824" y="1879160"/>
            <a:ext cx="38908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What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colour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is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sadness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for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you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?»</a:t>
            </a:r>
            <a:endParaRPr lang="it-IT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CARTER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 rot="814670">
            <a:off x="1265992" y="5466414"/>
            <a:ext cx="35189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What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colour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is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fear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for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you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?»</a:t>
            </a:r>
            <a:endParaRPr lang="it-IT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CARTER" panose="02000000000000000000" pitchFamily="2" charset="0"/>
            </a:endParaRPr>
          </a:p>
        </p:txBody>
      </p:sp>
      <p:sp>
        <p:nvSpPr>
          <p:cNvPr id="8" name="Rettangolo 7"/>
          <p:cNvSpPr/>
          <p:nvPr/>
        </p:nvSpPr>
        <p:spPr>
          <a:xfrm rot="20413445">
            <a:off x="7124284" y="5159843"/>
            <a:ext cx="36776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What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colour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is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anger for </a:t>
            </a:r>
            <a:r>
              <a:rPr lang="it-IT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you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?»</a:t>
            </a:r>
            <a:endParaRPr lang="it-IT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CARTER" panose="0200000000000000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9299" t="18245" r="17889" b="28042"/>
          <a:stretch/>
        </p:blipFill>
        <p:spPr>
          <a:xfrm>
            <a:off x="3601478" y="2571169"/>
            <a:ext cx="4503452" cy="2850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032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73820" y="645048"/>
            <a:ext cx="7164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Le casette delle emozioni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20475" t="15926" r="6463" b="9445"/>
          <a:stretch/>
        </p:blipFill>
        <p:spPr>
          <a:xfrm rot="16200000">
            <a:off x="1891736" y="447122"/>
            <a:ext cx="5164597" cy="7127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973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15009" y="-647042"/>
            <a:ext cx="6036505" cy="8156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1206147" y="412821"/>
            <a:ext cx="7254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FASE 3</a:t>
            </a:r>
          </a:p>
          <a:p>
            <a:pPr algn="ctr"/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COLOUR MY EMOTION</a:t>
            </a:r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7318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47449" y="732134"/>
            <a:ext cx="7600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MOMENTO DI VERIFICA E</a:t>
            </a:r>
          </a:p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AUTOVALUTAZIONE</a:t>
            </a:r>
          </a:p>
        </p:txBody>
      </p:sp>
      <p:sp>
        <p:nvSpPr>
          <p:cNvPr id="4" name="Rettangolo 3"/>
          <p:cNvSpPr/>
          <p:nvPr/>
        </p:nvSpPr>
        <p:spPr>
          <a:xfrm>
            <a:off x="5185012" y="2720367"/>
            <a:ext cx="42738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«Abbiamo discusso e abbiamo scelto le idee migliori»</a:t>
            </a:r>
          </a:p>
        </p:txBody>
      </p:sp>
      <p:sp>
        <p:nvSpPr>
          <p:cNvPr id="5" name="Rettangolo 4"/>
          <p:cNvSpPr/>
          <p:nvPr/>
        </p:nvSpPr>
        <p:spPr>
          <a:xfrm>
            <a:off x="5185012" y="4163767"/>
            <a:ext cx="42738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«Per vedere se a tutti va bene, dobbiamo parlare»</a:t>
            </a:r>
          </a:p>
        </p:txBody>
      </p:sp>
      <p:sp>
        <p:nvSpPr>
          <p:cNvPr id="6" name="Rettangolo 5"/>
          <p:cNvSpPr/>
          <p:nvPr/>
        </p:nvSpPr>
        <p:spPr>
          <a:xfrm>
            <a:off x="573936" y="3448210"/>
            <a:ext cx="495735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«Abbiamo detto le nostre idee a abbiamo deciso insieme»</a:t>
            </a:r>
          </a:p>
        </p:txBody>
      </p:sp>
      <p:sp>
        <p:nvSpPr>
          <p:cNvPr id="7" name="Rettangolo 6"/>
          <p:cNvSpPr/>
          <p:nvPr/>
        </p:nvSpPr>
        <p:spPr>
          <a:xfrm>
            <a:off x="5531290" y="3448210"/>
            <a:ext cx="42738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«Abbiamo mischiato le idee»</a:t>
            </a:r>
          </a:p>
        </p:txBody>
      </p:sp>
      <p:sp>
        <p:nvSpPr>
          <p:cNvPr id="8" name="Rettangolo 7"/>
          <p:cNvSpPr/>
          <p:nvPr/>
        </p:nvSpPr>
        <p:spPr>
          <a:xfrm>
            <a:off x="0" y="2653940"/>
            <a:ext cx="42738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«Non ci siamo trovati subito d’accordo»</a:t>
            </a:r>
          </a:p>
        </p:txBody>
      </p:sp>
      <p:sp>
        <p:nvSpPr>
          <p:cNvPr id="9" name="Rettangolo 8"/>
          <p:cNvSpPr/>
          <p:nvPr/>
        </p:nvSpPr>
        <p:spPr>
          <a:xfrm>
            <a:off x="428959" y="4363822"/>
            <a:ext cx="441882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«Per trovare un accordo abbiamo trovato una variante»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858436" y="5039966"/>
            <a:ext cx="42738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«È stato difficile mettersi d’accordo»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682563" y="5441878"/>
            <a:ext cx="528509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«Abbiamo discusso sulle proposte e abbiamo deciso quella migliore»</a:t>
            </a:r>
          </a:p>
        </p:txBody>
      </p:sp>
    </p:spTree>
    <p:extLst>
      <p:ext uri="{BB962C8B-B14F-4D97-AF65-F5344CB8AC3E}">
        <p14:creationId xmlns:p14="http://schemas.microsoft.com/office/powerpoint/2010/main" val="1348916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66932" y="451440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222222"/>
                </a:solidFill>
                <a:latin typeface="Verdana" panose="020B0604030504040204" pitchFamily="34" charset="0"/>
              </a:rPr>
              <a:t>«</a:t>
            </a:r>
            <a:r>
              <a:rPr lang="it-IT" i="1" dirty="0">
                <a:solidFill>
                  <a:srgbClr val="222222"/>
                </a:solidFill>
                <a:latin typeface="Verdana" panose="020B0604030504040204" pitchFamily="34" charset="0"/>
              </a:rPr>
              <a:t>Conservare lo spirito dell'infanzia dentro di sé per tutta la vita, vuol dire conservare la curiosità di conoscere, il piacere di capire, la voglia di comunicare» (Bruno Munari)</a:t>
            </a:r>
            <a:endParaRPr lang="it-IT" dirty="0"/>
          </a:p>
        </p:txBody>
      </p:sp>
      <p:pic>
        <p:nvPicPr>
          <p:cNvPr id="1026" name="Picture 2" descr="http://areacomunicazione.policlinico.unina.it/wp-content/uploads/2013/06/infanz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281" y="202613"/>
            <a:ext cx="5727867" cy="3664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76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42128" y="468113"/>
            <a:ext cx="6096000" cy="52457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Il percorso da noi elaborato ha avuto come obiettivo principale lo sviluppo della capacità di vivere particolari emozioni e saperle esternare mediante l’abbinamento ad un colore. Le attività erano condotte in L2; in questo modo i bambini, guidati dall’insegnante, hanno imparato a partecipare ad una conversazione in L2 relativamente ai colori e alle emozioni provate.</a:t>
            </a:r>
            <a:endParaRPr lang="it-IT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Il percorso è stato suddiviso in tre fasi. </a:t>
            </a:r>
            <a:endParaRPr lang="it-I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242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81492" y="357640"/>
            <a:ext cx="6096000" cy="61677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FASE 1</a:t>
            </a:r>
            <a:endParaRPr lang="it-IT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Abbiamo trattato la discriminazione tra colori primari e colori secondari. L’input consisteva nella narrazione di una storia a cui è seguita una breve comprensione a livello orale e un esercizio di riordino delle sequenze. Grazie a questa storia, siamo giunti a parlare di colori primari e colori secondari: abbiamo svolto delle attività pratiche in cui i bambini hanno sperimentato la formazione dei colori secondari, attraverso l’uso delle tempere (impronte, macchie di colore).</a:t>
            </a:r>
            <a:endParaRPr lang="it-I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7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1933" y="199471"/>
            <a:ext cx="8594103" cy="6491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FASE 2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A questo punto è iniziata la seconda fase. Premetto che nelle ore di inglese erano state trattate le emozioni, in modo tale che i bambini fossero a conoscenza di un vocabolario tale da permettere loro la comprensione delle attività. Gli alunni hanno guardato quattro video, ognuno dei quali conteneva musiche e immagini che suscitavano un’emozione diversa (gioia, tristezza, rabbia, paura). Durante la seconda visione dei video, i bambini hanno partecipato a un “brainstorming pittorico”: a turno, ognuno di loro colorava un cartellone bianco con un colore che, a suo parere, rappresentava l’emozione provata osservando le immagini e ascoltando la musica.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Successivamente, attraverso un lavoro individuale è stata sistematizzata la corrispondenza tra colore e emozione che era emersa durante il brainstorming. Dopodiché, attraverso un lavoro di gruppo, gli alunni hanno creato e colorato “le casette delle emozioni”.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120180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7963" y="75645"/>
            <a:ext cx="9426804" cy="662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FASE 3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La terza fase è stata più breve e caratterizzata da un momento di verifica e di autovalutazione. Inizialmente, essi hanno colorato individualmente un disegno predefinito, con l’intenzione di esprimere, attraverso il colore, un’emozione. Mentre veniva svolta tale attività, le insegnanti chiedevano ad ogni alunno: “</a:t>
            </a:r>
            <a:r>
              <a:rPr lang="it-IT" sz="2400" dirty="0" err="1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colour</a:t>
            </a: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happiness</a:t>
            </a: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it-IT" sz="2400" dirty="0" err="1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sadness</a:t>
            </a: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it-IT" sz="2400" dirty="0" err="1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fear</a:t>
            </a: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/ anger for </a:t>
            </a:r>
            <a:r>
              <a:rPr lang="it-IT" sz="2400" dirty="0" err="1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?”. Seguiva quindi la risposta del bambino: “For me </a:t>
            </a:r>
            <a:r>
              <a:rPr lang="it-IT" sz="2400" dirty="0" err="1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happiness</a:t>
            </a: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it-IT" sz="2400" dirty="0" err="1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sadness</a:t>
            </a: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it-IT" sz="2400" dirty="0" err="1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fear</a:t>
            </a: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/ anger </a:t>
            </a:r>
            <a:r>
              <a:rPr lang="it-IT" sz="2400" dirty="0" err="1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….” Ciò ha permesso di verificare quanto i bambini abbiano compreso l’associazione tra colore ed emozione e come abbiano imparato ad esprimerla.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EasyReading"/>
                <a:ea typeface="Calibri" panose="020F0502020204030204" pitchFamily="34" charset="0"/>
                <a:cs typeface="Times New Roman" panose="02020603050405020304" pitchFamily="18" charset="0"/>
              </a:rPr>
              <a:t>Durante il momento di autovalutazione, è stato interessante notare come gli alunni si siano resi conto del conflitto socio-cognitivo che ha caratterizzato il lavoro di gruppo: si sono accorti che quando si lavora insieme, non è semplice mettersi d’accordo (ancor più se si deve cercare di parlare in inglese) e che attraverso la discussione è possibile giungere a delle idee migliori.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0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7499" y="151704"/>
            <a:ext cx="8562279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FASE 1</a:t>
            </a:r>
          </a:p>
          <a:p>
            <a:pPr algn="ctr"/>
            <a:r>
              <a:rPr lang="it-IT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LITTLE BLUE AND LITTLE YELLOW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6776" t="16562" r="24389" b="28429"/>
          <a:stretch/>
        </p:blipFill>
        <p:spPr>
          <a:xfrm rot="16200000">
            <a:off x="3461178" y="3176731"/>
            <a:ext cx="3368060" cy="387596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07499" y="1752142"/>
            <a:ext cx="1107649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«Little blue and </a:t>
            </a:r>
            <a:r>
              <a:rPr lang="it-IT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little</a:t>
            </a: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yellow</a:t>
            </a: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are friends.</a:t>
            </a:r>
          </a:p>
          <a:p>
            <a:pPr algn="ctr"/>
            <a:r>
              <a:rPr lang="it-IT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They</a:t>
            </a: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hug</a:t>
            </a: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and </a:t>
            </a:r>
            <a:r>
              <a:rPr lang="it-IT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hug</a:t>
            </a: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and </a:t>
            </a:r>
            <a:r>
              <a:rPr lang="it-IT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they</a:t>
            </a: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become</a:t>
            </a: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…GREEN!!» </a:t>
            </a:r>
            <a:endParaRPr lang="it-IT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CART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594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126" y="106207"/>
            <a:ext cx="938464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Narrazione della storia di </a:t>
            </a:r>
          </a:p>
          <a:p>
            <a:pPr algn="ctr"/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«Little blue and </a:t>
            </a:r>
            <a:r>
              <a:rPr lang="it-IT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little</a:t>
            </a: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it-IT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yellow</a:t>
            </a: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» </a:t>
            </a:r>
          </a:p>
          <a:p>
            <a:pPr algn="ctr"/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e successive attività di comprensione.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27778" y="3972247"/>
            <a:ext cx="3028932" cy="2241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1934" t="8720" r="12963"/>
          <a:stretch/>
        </p:blipFill>
        <p:spPr>
          <a:xfrm>
            <a:off x="626850" y="2906974"/>
            <a:ext cx="2753887" cy="218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34796"/>
          <a:stretch/>
        </p:blipFill>
        <p:spPr>
          <a:xfrm rot="16200000">
            <a:off x="7027483" y="2744317"/>
            <a:ext cx="2408628" cy="2733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4415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86101" y="1707651"/>
            <a:ext cx="7069213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È il momento di </a:t>
            </a:r>
          </a:p>
          <a:p>
            <a:pPr algn="ctr"/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sperimentare con i colori:</a:t>
            </a:r>
          </a:p>
          <a:p>
            <a:pPr algn="ctr"/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d</a:t>
            </a:r>
            <a:r>
              <a:rPr lang="it-IT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iscriminazione tra </a:t>
            </a:r>
          </a:p>
          <a:p>
            <a:pPr algn="ctr"/>
            <a:r>
              <a:rPr lang="it-IT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PRIM</a:t>
            </a:r>
            <a:r>
              <a:rPr lang="it-IT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ARY</a:t>
            </a:r>
            <a:r>
              <a:rPr lang="it-IT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it-IT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COL</a:t>
            </a:r>
            <a:r>
              <a:rPr lang="it-IT" sz="4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OURS</a:t>
            </a:r>
            <a:r>
              <a:rPr lang="it-IT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</a:p>
          <a:p>
            <a:pPr algn="ctr"/>
            <a:r>
              <a:rPr lang="it-IT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AND </a:t>
            </a:r>
            <a:r>
              <a:rPr lang="it-IT" sz="44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SECOND</a:t>
            </a:r>
            <a:r>
              <a:rPr lang="it-IT" sz="4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ARY</a:t>
            </a:r>
            <a:r>
              <a:rPr lang="it-IT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it-IT" sz="4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COL</a:t>
            </a:r>
            <a:r>
              <a:rPr lang="it-IT" sz="44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OURS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9711" t="18506" r="18202" b="40926"/>
          <a:stretch/>
        </p:blipFill>
        <p:spPr>
          <a:xfrm>
            <a:off x="3390900" y="4976637"/>
            <a:ext cx="3543299" cy="1713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6289" t="21667" r="19162" b="40927"/>
          <a:stretch/>
        </p:blipFill>
        <p:spPr>
          <a:xfrm rot="10800000">
            <a:off x="3632200" y="108444"/>
            <a:ext cx="3060700" cy="1553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25192" t="30556" r="21081" b="30185"/>
          <a:stretch/>
        </p:blipFill>
        <p:spPr>
          <a:xfrm rot="8239519">
            <a:off x="319907" y="830344"/>
            <a:ext cx="2922252" cy="158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024770">
            <a:off x="7155186" y="946196"/>
            <a:ext cx="2441508" cy="1180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957954">
            <a:off x="-15080" y="4580518"/>
            <a:ext cx="2801227" cy="142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8342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22545" y="2172205"/>
            <a:ext cx="42867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«</a:t>
            </a:r>
            <a:r>
              <a:rPr lang="it-IT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they</a:t>
            </a:r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hug</a:t>
            </a:r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and </a:t>
            </a:r>
            <a:r>
              <a:rPr lang="it-IT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hug</a:t>
            </a:r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</a:p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and </a:t>
            </a:r>
            <a:r>
              <a:rPr lang="it-IT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they</a:t>
            </a:r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 </a:t>
            </a:r>
            <a:r>
              <a:rPr lang="it-IT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become</a:t>
            </a:r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CARTER" panose="02000000000000000000" pitchFamily="2" charset="0"/>
              </a:rPr>
              <a:t>…»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16" y="3926531"/>
            <a:ext cx="3823581" cy="2829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00" y="4013556"/>
            <a:ext cx="3705998" cy="274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09" y="88900"/>
            <a:ext cx="3311807" cy="245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b="6786"/>
          <a:stretch/>
        </p:blipFill>
        <p:spPr>
          <a:xfrm>
            <a:off x="5740795" y="88900"/>
            <a:ext cx="3019803" cy="208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4413758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</TotalTime>
  <Words>735</Words>
  <Application>Microsoft Office PowerPoint</Application>
  <PresentationFormat>Widescreen</PresentationFormat>
  <Paragraphs>48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9" baseType="lpstr">
      <vt:lpstr>Andalus</vt:lpstr>
      <vt:lpstr>AR CARTER</vt:lpstr>
      <vt:lpstr>AR CHRISTY</vt:lpstr>
      <vt:lpstr>Arial</vt:lpstr>
      <vt:lpstr>Calibri</vt:lpstr>
      <vt:lpstr>EasyReading</vt:lpstr>
      <vt:lpstr>Times New Roman</vt:lpstr>
      <vt:lpstr>Trebuchet MS</vt:lpstr>
      <vt:lpstr>Verdana</vt:lpstr>
      <vt:lpstr>Wingdings 3</vt:lpstr>
      <vt:lpstr>Sfaccettatura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pierangela monti</dc:creator>
  <cp:lastModifiedBy>mb</cp:lastModifiedBy>
  <cp:revision>18</cp:revision>
  <dcterms:created xsi:type="dcterms:W3CDTF">2016-05-23T15:55:25Z</dcterms:created>
  <dcterms:modified xsi:type="dcterms:W3CDTF">2016-12-09T20:37:02Z</dcterms:modified>
</cp:coreProperties>
</file>